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8" r:id="rId6"/>
    <p:sldId id="263" r:id="rId7"/>
    <p:sldId id="260" r:id="rId8"/>
    <p:sldId id="261" r:id="rId9"/>
    <p:sldId id="262" r:id="rId10"/>
    <p:sldId id="264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6" r:id="rId33"/>
    <p:sldId id="284" r:id="rId34"/>
    <p:sldId id="282" r:id="rId35"/>
    <p:sldId id="283" r:id="rId36"/>
    <p:sldId id="297" r:id="rId37"/>
    <p:sldId id="288" r:id="rId38"/>
    <p:sldId id="2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/>
    <p:restoredTop sz="94723"/>
  </p:normalViewPr>
  <p:slideViewPr>
    <p:cSldViewPr snapToGrid="0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B4-B940-AF9E-C072805D304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B4-B940-AF9E-C072805D3044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75.73</c:v>
                </c:pt>
                <c:pt idx="1">
                  <c:v>24.27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F-5D4B-B32D-00909EC39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23-4240-A297-CE5383357C6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23-4240-A297-CE5383357C6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23-4240-A297-CE5383357C6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23-4240-A297-CE5383357C60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Urban Non Food Desert</c:v>
                </c:pt>
                <c:pt idx="1">
                  <c:v>Rural Non Food Desert</c:v>
                </c:pt>
                <c:pt idx="2">
                  <c:v>Urban Food Deserts</c:v>
                </c:pt>
                <c:pt idx="3">
                  <c:v>Rural Food Deserts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61.400000000000006</c:v>
                </c:pt>
                <c:pt idx="1">
                  <c:v>16.72</c:v>
                </c:pt>
                <c:pt idx="2">
                  <c:v>14.33</c:v>
                </c:pt>
                <c:pt idx="3">
                  <c:v>7.55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E-5A4E-875D-815AEC9CC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6E-DB49-A61D-71B19394DA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6E-DB49-A61D-71B19394DA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C6E-DB49-A61D-71B19394DA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Urban without vehicles</c:v>
                </c:pt>
                <c:pt idx="1">
                  <c:v> Rural without vehicles</c:v>
                </c:pt>
                <c:pt idx="2">
                  <c:v>Population with Vehicles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5.4</c:v>
                </c:pt>
                <c:pt idx="1">
                  <c:v>4.0999999999999996</c:v>
                </c:pt>
                <c:pt idx="2">
                  <c:v>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72-D949-A013-ED6EB87EABC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7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3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0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6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12B7AA-E17E-534B-9031-FCA08B06BE0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542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s.usda.gov/data-products/food-access-research-atla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facoalition.org/articles/food-deserts/" TargetMode="External"/><Relationship Id="rId2" Type="http://schemas.openxmlformats.org/officeDocument/2006/relationships/hyperlink" Target="https://frac.salsalabs.org/update-13october2023?eType=EmailBlastContent&amp;eId=abd0e534-77e3-409c-957e-ae342b6d3f5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02FB-E42A-CEC3-BF73-2DB7E51B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073" y="3428998"/>
            <a:ext cx="6612801" cy="22685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An Exploratory Data Analysis on Food Desert in the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1ABE5-281E-D74A-D381-EE8EE2C19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DATAS6101 – Intro to Data Science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6436C-8325-FB56-D8EC-E80B8147B930}"/>
              </a:ext>
            </a:extLst>
          </p:cNvPr>
          <p:cNvSpPr txBox="1"/>
          <p:nvPr/>
        </p:nvSpPr>
        <p:spPr>
          <a:xfrm>
            <a:off x="6254039" y="554366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ers.usda.gov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3D850-1C54-2087-B937-431C9993879D}"/>
              </a:ext>
            </a:extLst>
          </p:cNvPr>
          <p:cNvSpPr txBox="1"/>
          <p:nvPr/>
        </p:nvSpPr>
        <p:spPr>
          <a:xfrm>
            <a:off x="1701004" y="6291557"/>
            <a:ext cx="6244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Abishek Chiffon |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Keerthana Aravindhan </a:t>
            </a:r>
            <a:r>
              <a:rPr lang="en-US" sz="1100" dirty="0"/>
              <a:t>| Mowzli Sre Mohan Dass |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Robert Williams</a:t>
            </a:r>
          </a:p>
        </p:txBody>
      </p:sp>
    </p:spTree>
    <p:extLst>
      <p:ext uri="{BB962C8B-B14F-4D97-AF65-F5344CB8AC3E}">
        <p14:creationId xmlns:p14="http://schemas.microsoft.com/office/powerpoint/2010/main" val="106398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2CD0-F28B-83C8-1E0B-C6FF9EF3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Urban vs Rural Classification impacts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E48E2FD-FFA6-A33B-2779-6F89ACD84F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81434745"/>
              </p:ext>
            </p:extLst>
          </p:nvPr>
        </p:nvGraphicFramePr>
        <p:xfrm>
          <a:off x="2160962" y="2054858"/>
          <a:ext cx="3892550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83D738E-8E89-E6AA-E650-2ED62F191C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4656675"/>
              </p:ext>
            </p:extLst>
          </p:nvPr>
        </p:nvGraphicFramePr>
        <p:xfrm>
          <a:off x="6665132" y="2054858"/>
          <a:ext cx="3895725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9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D071-258B-04E0-39E3-3BF28CDF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74" y="810028"/>
            <a:ext cx="7950984" cy="1081705"/>
          </a:xfrm>
        </p:spPr>
        <p:txBody>
          <a:bodyPr>
            <a:noAutofit/>
          </a:bodyPr>
          <a:lstStyle/>
          <a:p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and </a:t>
            </a:r>
            <a:b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Food desert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CE560-5377-F627-1133-60549DC9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6366" y="2092439"/>
            <a:ext cx="4040252" cy="13083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F132C4D-4B15-B197-9476-2B43F596F0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66" y="2092439"/>
            <a:ext cx="3863468" cy="28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03E10D-45A7-4D6D-EB60-AB6A6531EAEB}"/>
              </a:ext>
            </a:extLst>
          </p:cNvPr>
          <p:cNvSpPr txBox="1"/>
          <p:nvPr/>
        </p:nvSpPr>
        <p:spPr>
          <a:xfrm>
            <a:off x="1291437" y="3601482"/>
            <a:ext cx="480456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Poverty rate is high in food deserted areas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overty rate is 75% higher than non-food deserts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66% of the non-low income tracts are low access tracts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Low access people are rich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which may mean 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rich people wants to stay outside.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6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0737-B0AF-65B0-67B8-6457F71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and Food deserts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F7686-69AB-0F07-0510-058A468FA633}"/>
              </a:ext>
            </a:extLst>
          </p:cNvPr>
          <p:cNvSpPr txBox="1"/>
          <p:nvPr/>
        </p:nvSpPr>
        <p:spPr>
          <a:xfrm>
            <a:off x="1270734" y="2434435"/>
            <a:ext cx="430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linear Correlation between High poverty rate states with count of their food desert</a:t>
            </a:r>
          </a:p>
        </p:txBody>
      </p:sp>
      <p:pic>
        <p:nvPicPr>
          <p:cNvPr id="6" name="Picture 5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6601E704-360D-4C55-43F6-CDE3D4DD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34" y="3627679"/>
            <a:ext cx="4301509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74BDC-80B5-9DD7-3D39-1FBB6510052A}"/>
              </a:ext>
            </a:extLst>
          </p:cNvPr>
          <p:cNvSpPr txBox="1"/>
          <p:nvPr/>
        </p:nvSpPr>
        <p:spPr>
          <a:xfrm>
            <a:off x="6096000" y="2434434"/>
            <a:ext cx="484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Correlation between poverty rate of all states with count of their food desert.</a:t>
            </a:r>
          </a:p>
        </p:txBody>
      </p:sp>
      <p:pic>
        <p:nvPicPr>
          <p:cNvPr id="8" name="Content Placeholder 7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18D746E0-38D2-CEAC-5FFB-A69E734CE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27679"/>
            <a:ext cx="48439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1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39F2-F685-5A8D-1ED3-3B5BBD9D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of counties and Food deserts</a:t>
            </a:r>
            <a:br>
              <a:rPr lang="en-IN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D78F4C05-2928-0350-E681-E9D305F275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7889" y="2645663"/>
            <a:ext cx="4680000" cy="1809622"/>
          </a:xfrm>
          <a:prstGeom prst="rect">
            <a:avLst/>
          </a:prstGeom>
        </p:spPr>
      </p:pic>
      <p:pic>
        <p:nvPicPr>
          <p:cNvPr id="6" name="Content Placeholder 5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3851B0EF-4A3B-F398-DFAD-FF18BCB3D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66" y="2645663"/>
            <a:ext cx="4680000" cy="1809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061CD-95BF-8174-0C1C-C0525E89C879}"/>
              </a:ext>
            </a:extLst>
          </p:cNvPr>
          <p:cNvSpPr txBox="1"/>
          <p:nvPr/>
        </p:nvSpPr>
        <p:spPr>
          <a:xfrm>
            <a:off x="3226180" y="4942770"/>
            <a:ext cx="5643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linear Correlation between poverty rate of counties with count of their food desert.</a:t>
            </a:r>
          </a:p>
        </p:txBody>
      </p:sp>
    </p:spTree>
    <p:extLst>
      <p:ext uri="{BB962C8B-B14F-4D97-AF65-F5344CB8AC3E}">
        <p14:creationId xmlns:p14="http://schemas.microsoft.com/office/powerpoint/2010/main" val="371794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2EA8-5E2B-924F-FF47-E3FCA4BE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impact of vehicle availability on </a:t>
            </a:r>
            <a:br>
              <a:rPr lang="en-US" sz="2800" dirty="0"/>
            </a:br>
            <a:r>
              <a:rPr lang="en-US" sz="2800" dirty="0"/>
              <a:t>food desert designation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8EEFBF-4E61-E32A-86D5-1A1A858A08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4490873"/>
              </p:ext>
            </p:extLst>
          </p:nvPr>
        </p:nvGraphicFramePr>
        <p:xfrm>
          <a:off x="1911892" y="2243114"/>
          <a:ext cx="2884476" cy="2881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Content Placeholder 5" descr="A graph of food desert and food desert&#10;&#10;Description automatically generated with medium confidence">
            <a:extLst>
              <a:ext uri="{FF2B5EF4-FFF2-40B4-BE49-F238E27FC236}">
                <a16:creationId xmlns:a16="http://schemas.microsoft.com/office/drawing/2014/main" id="{DD96C1CB-9686-9DAD-CD08-D6DE5B096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47" y="2298533"/>
            <a:ext cx="4669754" cy="288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A4408-7A2D-27A9-A095-66B34BB8F745}"/>
              </a:ext>
            </a:extLst>
          </p:cNvPr>
          <p:cNvSpPr txBox="1"/>
          <p:nvPr/>
        </p:nvSpPr>
        <p:spPr>
          <a:xfrm>
            <a:off x="1911892" y="5357502"/>
            <a:ext cx="821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percentage of the population in food deserts lack vehicles compared to those in </a:t>
            </a:r>
            <a:r>
              <a:rPr lang="en-IN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non-food desert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3D32D-99E6-E075-F7CF-690B1972236D}"/>
              </a:ext>
            </a:extLst>
          </p:cNvPr>
          <p:cNvSpPr txBox="1"/>
          <p:nvPr/>
        </p:nvSpPr>
        <p:spPr>
          <a:xfrm>
            <a:off x="1911892" y="5974705"/>
            <a:ext cx="854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could be concerning, as people in food deserts without vehicles may have even more difficulty accessing fresh and healthy food.</a:t>
            </a:r>
          </a:p>
        </p:txBody>
      </p:sp>
    </p:spTree>
    <p:extLst>
      <p:ext uri="{BB962C8B-B14F-4D97-AF65-F5344CB8AC3E}">
        <p14:creationId xmlns:p14="http://schemas.microsoft.com/office/powerpoint/2010/main" val="419398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736A-B084-FCD7-CDA9-315C6B6E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Vehicle access in rural and urban tracts</a:t>
            </a:r>
          </a:p>
        </p:txBody>
      </p:sp>
      <p:pic>
        <p:nvPicPr>
          <p:cNvPr id="12" name="Content Placeholder 11" descr="A graph showing different types of crops&#10;&#10;Description automatically generated">
            <a:extLst>
              <a:ext uri="{FF2B5EF4-FFF2-40B4-BE49-F238E27FC236}">
                <a16:creationId xmlns:a16="http://schemas.microsoft.com/office/drawing/2014/main" id="{381BECFE-E0E6-EECB-83A3-9936D42895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4088" y="1887522"/>
            <a:ext cx="3979718" cy="3057808"/>
          </a:xfrm>
        </p:spPr>
      </p:pic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839967E-7410-2651-C862-BE1F3F715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94" y="1887522"/>
            <a:ext cx="4256579" cy="3063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165B7-295B-7CE9-F414-843548A3F7D5}"/>
              </a:ext>
            </a:extLst>
          </p:cNvPr>
          <p:cNvSpPr txBox="1"/>
          <p:nvPr/>
        </p:nvSpPr>
        <p:spPr>
          <a:xfrm>
            <a:off x="1610535" y="5048254"/>
            <a:ext cx="895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ood desert rural areas -  lack vehicle access.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Non-Food desert urban – Highest vehicle access as expected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highlights the impact of food desert status on transportation barriers, irrespective of the urban or rural context.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9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CB67-7041-15DD-849D-99A48E48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Food desert and Median Family Income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4C1AA-312A-AE19-54DC-275C8A2F7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0861" y="2162956"/>
            <a:ext cx="3822700" cy="3517900"/>
          </a:xfrm>
          <a:prstGeom prst="rect">
            <a:avLst/>
          </a:prstGeom>
        </p:spPr>
      </p:pic>
      <p:pic>
        <p:nvPicPr>
          <p:cNvPr id="8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A580D2-DDCC-80F1-3585-F82988D6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74" y="2779236"/>
            <a:ext cx="4936742" cy="1108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C615D-FE8D-18CA-2837-CE34F6CB5985}"/>
              </a:ext>
            </a:extLst>
          </p:cNvPr>
          <p:cNvSpPr txBox="1"/>
          <p:nvPr/>
        </p:nvSpPr>
        <p:spPr>
          <a:xfrm>
            <a:off x="6436006" y="2162956"/>
            <a:ext cx="371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Anova on Median Family Income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7944B-B315-3609-30EA-AD78E5B4281D}"/>
              </a:ext>
            </a:extLst>
          </p:cNvPr>
          <p:cNvSpPr txBox="1"/>
          <p:nvPr/>
        </p:nvSpPr>
        <p:spPr>
          <a:xfrm>
            <a:off x="5826074" y="4114967"/>
            <a:ext cx="492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p-value 2e-16  is less than the 0.05.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So,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Reject the Null hypothesis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6E5E5-1FDB-03B6-D517-4890D8CE856A}"/>
              </a:ext>
            </a:extLst>
          </p:cNvPr>
          <p:cNvSpPr txBox="1"/>
          <p:nvPr/>
        </p:nvSpPr>
        <p:spPr>
          <a:xfrm>
            <a:off x="5832850" y="4779584"/>
            <a:ext cx="492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nova results tell us that there is statistically significant difference in median income among food desert and non - deserts</a:t>
            </a:r>
          </a:p>
        </p:txBody>
      </p:sp>
    </p:spTree>
    <p:extLst>
      <p:ext uri="{BB962C8B-B14F-4D97-AF65-F5344CB8AC3E}">
        <p14:creationId xmlns:p14="http://schemas.microsoft.com/office/powerpoint/2010/main" val="65570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146E-2BEE-012E-C11E-F5FD8B0F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kern="0" dirty="0">
                <a:ea typeface="Times New Roman" panose="02020603050405020304" pitchFamily="18" charset="0"/>
              </a:rPr>
              <a:t>Relationship between I</a:t>
            </a:r>
            <a:r>
              <a:rPr lang="en-IN" sz="2800" kern="0" dirty="0">
                <a:effectLst/>
                <a:ea typeface="Times New Roman" panose="02020603050405020304" pitchFamily="18" charset="0"/>
              </a:rPr>
              <a:t>ncome variables</a:t>
            </a:r>
            <a:endParaRPr lang="en-US" sz="2800" dirty="0"/>
          </a:p>
        </p:txBody>
      </p:sp>
      <p:pic>
        <p:nvPicPr>
          <p:cNvPr id="5" name="Picture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1B5B7FFA-DF2A-E721-7F1F-664B03F0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37" y="2182242"/>
            <a:ext cx="3620244" cy="27025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11B7C-105E-95AF-8914-575FF48E5E52}"/>
              </a:ext>
            </a:extLst>
          </p:cNvPr>
          <p:cNvSpPr txBox="1"/>
          <p:nvPr/>
        </p:nvSpPr>
        <p:spPr>
          <a:xfrm>
            <a:off x="2117264" y="5011249"/>
            <a:ext cx="370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Median Family Income In Non-Food desert tracts</a:t>
            </a:r>
          </a:p>
        </p:txBody>
      </p:sp>
      <p:pic>
        <p:nvPicPr>
          <p:cNvPr id="7" name="Content Placeholder 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440C3C2-C786-09E3-B646-2D26DC59C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13" y="2182242"/>
            <a:ext cx="3620244" cy="26998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35A219-785A-2130-ADEB-82A84CF873A5}"/>
              </a:ext>
            </a:extLst>
          </p:cNvPr>
          <p:cNvSpPr txBox="1"/>
          <p:nvPr/>
        </p:nvSpPr>
        <p:spPr>
          <a:xfrm>
            <a:off x="7265079" y="5009454"/>
            <a:ext cx="2971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Median Family Income In Food desert 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0E1D5-D282-EBE0-F3E6-CD24D27AA041}"/>
              </a:ext>
            </a:extLst>
          </p:cNvPr>
          <p:cNvSpPr txBox="1"/>
          <p:nvPr/>
        </p:nvSpPr>
        <p:spPr>
          <a:xfrm>
            <a:off x="5012864" y="5594229"/>
            <a:ext cx="2793009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Food desert – Low Income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Non-Food desert - High Income</a:t>
            </a:r>
          </a:p>
        </p:txBody>
      </p:sp>
    </p:spTree>
    <p:extLst>
      <p:ext uri="{BB962C8B-B14F-4D97-AF65-F5344CB8AC3E}">
        <p14:creationId xmlns:p14="http://schemas.microsoft.com/office/powerpoint/2010/main" val="77741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A2F5-ED5B-757F-9A4A-76DAB5BE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Median Family Income Distribution</a:t>
            </a:r>
          </a:p>
        </p:txBody>
      </p:sp>
      <p:pic>
        <p:nvPicPr>
          <p:cNvPr id="8" name="Content Placeholder 7" descr="A graph showing a number of food groups&#10;&#10;Description automatically generated with medium confidence">
            <a:extLst>
              <a:ext uri="{FF2B5EF4-FFF2-40B4-BE49-F238E27FC236}">
                <a16:creationId xmlns:a16="http://schemas.microsoft.com/office/drawing/2014/main" id="{D03E33E0-7D5A-AA70-BD1C-1BB4F3033B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43" y="1722451"/>
            <a:ext cx="4013682" cy="2477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663E6-FA49-66E5-1717-320CEC6A65E5}"/>
              </a:ext>
            </a:extLst>
          </p:cNvPr>
          <p:cNvSpPr txBox="1"/>
          <p:nvPr/>
        </p:nvSpPr>
        <p:spPr>
          <a:xfrm>
            <a:off x="6303572" y="4443051"/>
            <a:ext cx="4696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 median family incomes in urban is almost similar to Rural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non-food deserts in urban have higher median income than others.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suggest that the food desert in the areas is not solely due to economic reasons</a:t>
            </a:r>
          </a:p>
        </p:txBody>
      </p:sp>
      <p:pic>
        <p:nvPicPr>
          <p:cNvPr id="3" name="Content Placeholder 4" descr="A graph showing a number of food and desserts&#10;&#10;Description automatically generated with medium confidence">
            <a:extLst>
              <a:ext uri="{FF2B5EF4-FFF2-40B4-BE49-F238E27FC236}">
                <a16:creationId xmlns:a16="http://schemas.microsoft.com/office/drawing/2014/main" id="{E5AE7E34-066D-2022-569D-2A7371C3F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3572" y="1722451"/>
            <a:ext cx="4530683" cy="247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E4F203-1248-CB55-7247-C59507086B43}"/>
              </a:ext>
            </a:extLst>
          </p:cNvPr>
          <p:cNvSpPr txBox="1"/>
          <p:nvPr/>
        </p:nvSpPr>
        <p:spPr>
          <a:xfrm>
            <a:off x="1710244" y="4443051"/>
            <a:ext cx="3934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95th level Confidence interval of mean for Food deserts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[43566.32     44127.11]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Mean estimate - 43846.72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95th level Confidence interval of mean for non- Food deserts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[70588.70     71129.46]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Mean estimate - 70859.08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2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595400" cy="1077229"/>
          </a:xfrm>
        </p:spPr>
        <p:txBody>
          <a:bodyPr>
            <a:norm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Characteristics of Areas with Group Quarters</a:t>
            </a:r>
            <a:br>
              <a:rPr lang="en-US" sz="2800" dirty="0"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5" y="2012559"/>
            <a:ext cx="4070695" cy="2147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2009008"/>
            <a:ext cx="4070695" cy="2175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9254" y="4536186"/>
            <a:ext cx="87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Quarters are very less in Food deserted regions.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Percentage of Food deserts in Group Quarters are less compared to Non Food deserts.</a:t>
            </a:r>
          </a:p>
        </p:txBody>
      </p:sp>
    </p:spTree>
    <p:extLst>
      <p:ext uri="{BB962C8B-B14F-4D97-AF65-F5344CB8AC3E}">
        <p14:creationId xmlns:p14="http://schemas.microsoft.com/office/powerpoint/2010/main" val="68406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B8A6-ADB2-2E52-4209-78187DC1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Food Desert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DD7A4-A48E-1050-AC5C-2E647A1E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469284"/>
            <a:ext cx="7796540" cy="4141807"/>
          </a:xfrm>
        </p:spPr>
        <p:txBody>
          <a:bodyPr>
            <a:normAutofit fontScale="85000" lnSpcReduction="20000"/>
          </a:bodyPr>
          <a:lstStyle/>
          <a:p>
            <a:r>
              <a:rPr lang="en-IN" sz="2400" b="0" i="0" dirty="0">
                <a:effectLst/>
                <a:latin typeface="Söhne"/>
              </a:rPr>
              <a:t>A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F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ood desert </a:t>
            </a:r>
            <a:r>
              <a:rPr lang="en-IN" sz="2400" b="0" i="0" dirty="0">
                <a:effectLst/>
                <a:latin typeface="Söhne"/>
              </a:rPr>
              <a:t>is a geographic area, typically in urban or rural regions, where residents have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limited access </a:t>
            </a:r>
            <a:r>
              <a:rPr lang="en-IN" sz="2400" b="0" i="0" dirty="0">
                <a:effectLst/>
                <a:latin typeface="Söhne"/>
              </a:rPr>
              <a:t>to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affordable and nutritious food</a:t>
            </a:r>
            <a:r>
              <a:rPr lang="en-IN" sz="2400" b="0" i="0" dirty="0">
                <a:effectLst/>
                <a:latin typeface="Söhne"/>
              </a:rPr>
              <a:t>. In these areas, there is often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an absence of grocery stores</a:t>
            </a:r>
            <a:r>
              <a:rPr lang="en-IN" sz="2400" b="0" i="0" dirty="0">
                <a:effectLst/>
                <a:latin typeface="Söhne"/>
              </a:rPr>
              <a:t>,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supermarkets</a:t>
            </a:r>
            <a:r>
              <a:rPr lang="en-IN" sz="2400" b="0" i="0" dirty="0">
                <a:effectLst/>
                <a:latin typeface="Söhne"/>
              </a:rPr>
              <a:t>, or other sources of fresh and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healthy food options</a:t>
            </a:r>
          </a:p>
          <a:p>
            <a:r>
              <a:rPr lang="en-IN" sz="2400" dirty="0">
                <a:latin typeface="Söhne"/>
              </a:rPr>
              <a:t>A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Tract area </a:t>
            </a:r>
            <a:r>
              <a:rPr lang="en-IN" sz="2400" dirty="0">
                <a:latin typeface="Söhne"/>
              </a:rPr>
              <a:t>considered to collect the census data</a:t>
            </a:r>
          </a:p>
          <a:p>
            <a:r>
              <a:rPr lang="en-IN" sz="2400" dirty="0">
                <a:latin typeface="Söhne"/>
              </a:rPr>
              <a:t>Dataset from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Economic Research Service </a:t>
            </a:r>
            <a:r>
              <a:rPr lang="en-IN" sz="2400" dirty="0">
                <a:latin typeface="Söhne"/>
              </a:rPr>
              <a:t>by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US Department of Agriculture</a:t>
            </a:r>
          </a:p>
          <a:p>
            <a:r>
              <a:rPr lang="en-US" sz="2400" dirty="0">
                <a:latin typeface="Söhne"/>
              </a:rPr>
              <a:t>Analysis helps in providing nutrition in the deserted areas, access to variety of food supplies for different ethnic culture, and more!</a:t>
            </a:r>
          </a:p>
        </p:txBody>
      </p:sp>
    </p:spTree>
    <p:extLst>
      <p:ext uri="{BB962C8B-B14F-4D97-AF65-F5344CB8AC3E}">
        <p14:creationId xmlns:p14="http://schemas.microsoft.com/office/powerpoint/2010/main" val="1234040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545" y="808056"/>
            <a:ext cx="8346019" cy="1077229"/>
          </a:xfrm>
        </p:spPr>
        <p:txBody>
          <a:bodyPr>
            <a:normAutofit/>
          </a:bodyPr>
          <a:lstStyle/>
          <a:p>
            <a:r>
              <a:rPr lang="en-US" sz="2800" dirty="0"/>
              <a:t>Percentage of Group Quarters tracts by States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6498"/>
          <a:stretch/>
        </p:blipFill>
        <p:spPr>
          <a:xfrm>
            <a:off x="7999438" y="1815019"/>
            <a:ext cx="2244653" cy="3079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69" y="1815019"/>
            <a:ext cx="5245800" cy="30790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569" y="5167177"/>
            <a:ext cx="68127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California and New York have highest group quarters tracts.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Wyoming and Delaware have least group quarters tracts.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3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636964" cy="1077229"/>
          </a:xfrm>
        </p:spPr>
        <p:txBody>
          <a:bodyPr>
            <a:noAutofit/>
          </a:bodyPr>
          <a:lstStyle/>
          <a:p>
            <a:r>
              <a:rPr lang="en-US" sz="2800" dirty="0"/>
              <a:t>Correlation between Group quarters and the prevalence of Food deserts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0205" y="2123645"/>
            <a:ext cx="10437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Chi-square (GOF) between GroupQuartersFlag and LILATracts_1And10: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(H0): there is no association between the two categorical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Alternative Hypothesis (H1): there is an association between the two categorical variables.</a:t>
            </a:r>
          </a:p>
          <a:p>
            <a:endParaRPr lang="en-US" sz="1600" dirty="0"/>
          </a:p>
          <a:p>
            <a:r>
              <a:rPr lang="en-US" sz="1600" dirty="0"/>
              <a:t>Significance level alpha = 0.05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62" y="3931665"/>
            <a:ext cx="5824886" cy="255680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7484424" y="4066309"/>
            <a:ext cx="3502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Conclusion:</a:t>
            </a:r>
          </a:p>
          <a:p>
            <a:endParaRPr lang="en-US" sz="1600" dirty="0"/>
          </a:p>
          <a:p>
            <a:r>
              <a:rPr lang="en-US" sz="1600" dirty="0"/>
              <a:t>low p-value - reject the null hypothesis </a:t>
            </a:r>
          </a:p>
          <a:p>
            <a:endParaRPr lang="en-US" sz="1600" dirty="0"/>
          </a:p>
          <a:p>
            <a:r>
              <a:rPr lang="en-US" sz="1600" dirty="0"/>
              <a:t>thus there is a significant association or correlation between "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GroupQuartersFlag</a:t>
            </a:r>
            <a:r>
              <a:rPr lang="en-US" sz="1600" dirty="0"/>
              <a:t>" and "LILATracts_1And10."</a:t>
            </a:r>
          </a:p>
        </p:txBody>
      </p:sp>
    </p:spTree>
    <p:extLst>
      <p:ext uri="{BB962C8B-B14F-4D97-AF65-F5344CB8AC3E}">
        <p14:creationId xmlns:p14="http://schemas.microsoft.com/office/powerpoint/2010/main" val="65302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429146" cy="1077229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of Areas with Group Quarters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82" y="1676402"/>
            <a:ext cx="3855758" cy="2947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09" y="1676402"/>
            <a:ext cx="2929856" cy="2947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1145" y="4972716"/>
            <a:ext cx="675349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quarters are more in urban compared to Rural.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Poverty rate is more in Non Group Quarters tracts.</a:t>
            </a:r>
          </a:p>
        </p:txBody>
      </p:sp>
    </p:spTree>
    <p:extLst>
      <p:ext uri="{BB962C8B-B14F-4D97-AF65-F5344CB8AC3E}">
        <p14:creationId xmlns:p14="http://schemas.microsoft.com/office/powerpoint/2010/main" val="244020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564228" cy="1077229"/>
          </a:xfrm>
        </p:spPr>
        <p:txBody>
          <a:bodyPr>
            <a:normAutofit/>
          </a:bodyPr>
          <a:lstStyle/>
          <a:p>
            <a:r>
              <a:rPr lang="en-US" sz="2800" dirty="0"/>
              <a:t>T-Test on "Poverty Rate" wrt Group quarters 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2773" y="2017655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Null Hypothesis (H0):  The average Poverty rate are the same for with and without group quarters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Alternative Hypothesis (H1):  The average Poverty rate are different for with and without group quarters 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Significance level alpha = 0.05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3" y="3988141"/>
            <a:ext cx="5759077" cy="2376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77645" y="4160533"/>
            <a:ext cx="3197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a significant difference between the means.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of Poverty rate is more in Non Group Quarters tracts.</a:t>
            </a:r>
          </a:p>
        </p:txBody>
      </p:sp>
    </p:spTree>
    <p:extLst>
      <p:ext uri="{BB962C8B-B14F-4D97-AF65-F5344CB8AC3E}">
        <p14:creationId xmlns:p14="http://schemas.microsoft.com/office/powerpoint/2010/main" val="76345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72" y="794202"/>
            <a:ext cx="8494955" cy="1077229"/>
          </a:xfrm>
        </p:spPr>
        <p:txBody>
          <a:bodyPr>
            <a:noAutofit/>
          </a:bodyPr>
          <a:lstStyle/>
          <a:p>
            <a:r>
              <a:rPr lang="en-US" sz="2800" dirty="0"/>
              <a:t>Demographic groups in Food Deserted Tracts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17" y="1753133"/>
            <a:ext cx="5617515" cy="2974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861" y="5245812"/>
            <a:ext cx="898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AIAN (American Indian or Alaska Native) and black are more in Food deserted areas compared to other groups.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Least Demographic group in Food deserts - Asian</a:t>
            </a:r>
          </a:p>
        </p:txBody>
      </p:sp>
    </p:spTree>
    <p:extLst>
      <p:ext uri="{BB962C8B-B14F-4D97-AF65-F5344CB8AC3E}">
        <p14:creationId xmlns:p14="http://schemas.microsoft.com/office/powerpoint/2010/main" val="288513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417" y="754064"/>
            <a:ext cx="8474270" cy="1077229"/>
          </a:xfrm>
        </p:spPr>
        <p:txBody>
          <a:bodyPr>
            <a:normAutofit/>
          </a:bodyPr>
          <a:lstStyle/>
          <a:p>
            <a:r>
              <a:rPr lang="en-US" sz="2800" dirty="0"/>
              <a:t>Age Distribution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17" y="1831293"/>
            <a:ext cx="3583857" cy="301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07" y="1831293"/>
            <a:ext cx="3730229" cy="30108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9568" y="5273062"/>
            <a:ext cx="79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Population of Kids and Seniors are more in Non Food deserted regions.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say, they opt for non food deserted tracts.</a:t>
            </a:r>
          </a:p>
        </p:txBody>
      </p:sp>
    </p:spTree>
    <p:extLst>
      <p:ext uri="{BB962C8B-B14F-4D97-AF65-F5344CB8AC3E}">
        <p14:creationId xmlns:p14="http://schemas.microsoft.com/office/powerpoint/2010/main" val="411949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794202"/>
            <a:ext cx="8229600" cy="1077229"/>
          </a:xfrm>
        </p:spPr>
        <p:txBody>
          <a:bodyPr>
            <a:no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80" y="1871431"/>
            <a:ext cx="7616423" cy="3212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6997" y="5293962"/>
            <a:ext cx="65747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2010, ~ 37 million of US population lived in Food deserted tracts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2015, ~ 39 million of US population lived in Food deserted tracts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Increased by 2M.</a:t>
            </a:r>
          </a:p>
        </p:txBody>
      </p:sp>
    </p:spTree>
    <p:extLst>
      <p:ext uri="{BB962C8B-B14F-4D97-AF65-F5344CB8AC3E}">
        <p14:creationId xmlns:p14="http://schemas.microsoft.com/office/powerpoint/2010/main" val="238209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72" y="794202"/>
            <a:ext cx="8281555" cy="1077229"/>
          </a:xfrm>
        </p:spPr>
        <p:txBody>
          <a:bodyPr>
            <a:norm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5" y="2064327"/>
            <a:ext cx="8271162" cy="39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4" y="794202"/>
            <a:ext cx="8323118" cy="1077229"/>
          </a:xfrm>
        </p:spPr>
        <p:txBody>
          <a:bodyPr>
            <a:norm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7" t="2910" r="4607" b="7097"/>
          <a:stretch/>
        </p:blipFill>
        <p:spPr>
          <a:xfrm>
            <a:off x="2143991" y="2444575"/>
            <a:ext cx="5632071" cy="2829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9144" y="5556799"/>
            <a:ext cx="76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Eastern side states have major change in Food desert population.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8618" y="3919002"/>
            <a:ext cx="264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population difference</a:t>
            </a:r>
          </a:p>
        </p:txBody>
      </p:sp>
      <p:sp>
        <p:nvSpPr>
          <p:cNvPr id="3" name="Oval 2"/>
          <p:cNvSpPr/>
          <p:nvPr/>
        </p:nvSpPr>
        <p:spPr>
          <a:xfrm>
            <a:off x="8075657" y="3387364"/>
            <a:ext cx="179121" cy="17318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80853" y="3989833"/>
            <a:ext cx="168731" cy="1756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45E32-3CE2-4F1C-BD36-418EA064AEE0}"/>
              </a:ext>
            </a:extLst>
          </p:cNvPr>
          <p:cNvSpPr txBox="1"/>
          <p:nvPr/>
        </p:nvSpPr>
        <p:spPr>
          <a:xfrm>
            <a:off x="8308618" y="3320067"/>
            <a:ext cx="226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population difference</a:t>
            </a:r>
          </a:p>
        </p:txBody>
      </p:sp>
    </p:spTree>
    <p:extLst>
      <p:ext uri="{BB962C8B-B14F-4D97-AF65-F5344CB8AC3E}">
        <p14:creationId xmlns:p14="http://schemas.microsoft.com/office/powerpoint/2010/main" val="6251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759E-ED63-2FA6-DD6A-AC23B222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</a:rPr>
              <a:t>Quantifying the extent of low access areas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7E60-4DA3-0E9D-104B-3BAB278A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655" y="2052116"/>
            <a:ext cx="8727484" cy="3997828"/>
          </a:xfrm>
        </p:spPr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a block of R code to filter-out the variable:</a:t>
            </a:r>
          </a:p>
          <a:p>
            <a:pPr marL="6160" indent="0">
              <a:buNone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income and low access tract measured at 1 mile for urban areas and 10 miles for rural areas  (LILATracts_1And10 ) using the value, 1, to represent census tracts that had access and the value, 0, to represent census tracts that were not within the 1 mile to 10 miles range, non-access. </a:t>
            </a:r>
          </a:p>
          <a:p>
            <a:pPr marL="6160" indent="0"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also did the same methodology for access of low income and low access tract measured at 1 mile for urban areas and 20 miles for rural areas, LILATracts_1And20, as well as non-access.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1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2A43-CB25-B5F7-9D1B-55893F5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Desert</a:t>
            </a:r>
          </a:p>
        </p:txBody>
      </p:sp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id="{E57E5142-530E-9858-B6E9-C0F735760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650674"/>
            <a:ext cx="914400" cy="914400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B9A00BF6-EC68-11CA-83F7-D88E020EA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8363" y="3650674"/>
            <a:ext cx="422563" cy="4225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738D1637-A798-D1BE-B877-D97F61BF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237" y="4643709"/>
            <a:ext cx="422563" cy="42256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8C7E6AB3-6695-64FB-42C2-370150D38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4643709"/>
            <a:ext cx="422563" cy="422563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E84F3B5C-7CB1-BCF5-86A9-08F6716A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718" y="2892137"/>
            <a:ext cx="422563" cy="422563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952403CA-F7B6-3306-FF05-45D61852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1074" y="3650673"/>
            <a:ext cx="422563" cy="4225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B6B8D2-3527-20DC-9666-020F564B4C02}"/>
              </a:ext>
            </a:extLst>
          </p:cNvPr>
          <p:cNvSpPr/>
          <p:nvPr/>
        </p:nvSpPr>
        <p:spPr>
          <a:xfrm>
            <a:off x="4648200" y="2625436"/>
            <a:ext cx="2895600" cy="28956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E26AC81-CB4C-BB3E-A6C1-564840AA9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0555" y="2558880"/>
            <a:ext cx="422563" cy="4225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F081575-8A0D-D0E6-05EC-31C31C63A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918" y="4861916"/>
            <a:ext cx="422563" cy="422563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0154AA51-10E1-C5DE-3948-6DAEC6889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0526" y="3931193"/>
            <a:ext cx="422563" cy="422563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9B690E3C-8243-B351-65B6-75CE9707A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8272" y="5059673"/>
            <a:ext cx="422563" cy="4225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DEA353EB-0808-9BE8-783D-AD5AE17BC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3125" y="1876656"/>
            <a:ext cx="422563" cy="422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B8B27D-B610-E580-8CDC-BC49455EC849}"/>
              </a:ext>
            </a:extLst>
          </p:cNvPr>
          <p:cNvCxnSpPr>
            <a:cxnSpLocks/>
          </p:cNvCxnSpPr>
          <p:nvPr/>
        </p:nvCxnSpPr>
        <p:spPr>
          <a:xfrm flipH="1">
            <a:off x="6553200" y="2913403"/>
            <a:ext cx="1288474" cy="9752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015514-668B-D8C1-6CCA-547CF274D6D5}"/>
              </a:ext>
            </a:extLst>
          </p:cNvPr>
          <p:cNvCxnSpPr>
            <a:cxnSpLocks/>
          </p:cNvCxnSpPr>
          <p:nvPr/>
        </p:nvCxnSpPr>
        <p:spPr>
          <a:xfrm flipH="1" flipV="1">
            <a:off x="6590973" y="4309491"/>
            <a:ext cx="1520864" cy="75331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67290C-57B6-97B4-3F62-EA4EB75AB9D6}"/>
              </a:ext>
            </a:extLst>
          </p:cNvPr>
          <p:cNvCxnSpPr>
            <a:cxnSpLocks/>
          </p:cNvCxnSpPr>
          <p:nvPr/>
        </p:nvCxnSpPr>
        <p:spPr>
          <a:xfrm flipV="1">
            <a:off x="3835599" y="4347613"/>
            <a:ext cx="1765428" cy="895244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C35459-EEDB-5AAD-B600-E49E3E7F30FD}"/>
              </a:ext>
            </a:extLst>
          </p:cNvPr>
          <p:cNvCxnSpPr>
            <a:cxnSpLocks/>
          </p:cNvCxnSpPr>
          <p:nvPr/>
        </p:nvCxnSpPr>
        <p:spPr>
          <a:xfrm flipV="1">
            <a:off x="2871083" y="4142475"/>
            <a:ext cx="2686649" cy="51738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85D4E-D5B5-4337-346F-84E898599D69}"/>
              </a:ext>
            </a:extLst>
          </p:cNvPr>
          <p:cNvCxnSpPr>
            <a:cxnSpLocks/>
          </p:cNvCxnSpPr>
          <p:nvPr/>
        </p:nvCxnSpPr>
        <p:spPr>
          <a:xfrm>
            <a:off x="4350326" y="2354476"/>
            <a:ext cx="1188028" cy="137406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A62999D2-D348-87EE-7E89-D4A84560B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672" y="5901824"/>
            <a:ext cx="422563" cy="42256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D8B84C-67FC-3251-18B9-80F59E437CF8}"/>
              </a:ext>
            </a:extLst>
          </p:cNvPr>
          <p:cNvCxnSpPr>
            <a:cxnSpLocks/>
          </p:cNvCxnSpPr>
          <p:nvPr/>
        </p:nvCxnSpPr>
        <p:spPr>
          <a:xfrm flipH="1" flipV="1">
            <a:off x="6090477" y="4583891"/>
            <a:ext cx="376787" cy="1317933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347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7A5B-5385-1225-0322-D71CB6C4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722139"/>
            <a:ext cx="7958331" cy="934827"/>
          </a:xfrm>
        </p:spPr>
        <p:txBody>
          <a:bodyPr>
            <a:noAutofit/>
          </a:bodyPr>
          <a:lstStyle/>
          <a:p>
            <a:r>
              <a:rPr lang="en-US" sz="2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Low Access Area Distribution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E44-F7AB-F2D2-DE9B-39B70AF3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508" y="1991893"/>
            <a:ext cx="10183091" cy="4196596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For the variable, LILATracts_1And10, we ran the R code to filter access and non-access for low income and low access tract measured at 1 mile for urban areas and 10 miles for rural areas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were the following: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LILATracts_1And10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access census tract 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LILATracts_1And10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12.7%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non access census tract  in LILATracts_1And10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87.3%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LILATracts_1And20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access census tract  in LILATracts_1And20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11.1%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non access census tract  in LILATracts_1And10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88.9%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024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6CBD-E70B-4196-DB3E-4AFB5E35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Patterns in the prevalence of food deserts</a:t>
            </a:r>
            <a:b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F50B6-291E-46C6-070B-AE5392F4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47" y="2472456"/>
            <a:ext cx="3941626" cy="250025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02DACFA-82EF-A119-9ABB-7E42026B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13" y="2472457"/>
            <a:ext cx="3937470" cy="25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50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8C84-C6B7-1965-3C74-ECE16ADD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dentifying actionable insights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1F1B-0E75-66D2-F324-6A53E273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745" y="2052116"/>
            <a:ext cx="9642763" cy="3997828"/>
          </a:xfrm>
        </p:spPr>
        <p:txBody>
          <a:bodyPr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 Policies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eradicate food apartheid and create a food system where everyone has equitable access to fresh produce, vegetables, and other healthful foods, government regulations must now be a major factor (2023).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Supplemental Nutrition Assistance Program (SNAP)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Nongovernmental Food Assistance Programs</a:t>
            </a:r>
            <a:r>
              <a:rPr lang="en-US" sz="1800" b="1" i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i="1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Maryland Food Bank (MFB)</a:t>
            </a:r>
            <a:endParaRPr lang="en-US" sz="1800" b="1" kern="100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1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E490-59C5-81FE-25A0-673770E5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99" y="703729"/>
            <a:ext cx="7958331" cy="855047"/>
          </a:xfrm>
        </p:spPr>
        <p:txBody>
          <a:bodyPr>
            <a:noAutofit/>
          </a:bodyPr>
          <a:lstStyle/>
          <a:p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actors associating to the presence of </a:t>
            </a:r>
            <a:b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food deserts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E611-FDFA-33F9-FAF1-F48C0376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83296"/>
            <a:ext cx="9656618" cy="4363345"/>
          </a:xfrm>
        </p:spPr>
        <p:txBody>
          <a:bodyPr>
            <a:noAutofit/>
          </a:bodyPr>
          <a:lstStyle/>
          <a:p>
            <a:pPr marL="6160" indent="0"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Factors for Food Deserts: </a:t>
            </a:r>
          </a:p>
          <a:p>
            <a:pPr marL="0" marR="0" indent="0">
              <a:buNone/>
            </a:pP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Low Number of Food retailers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Major food retailers not only avoid opening locations in impoverished places, but they also frequently relocate their current locations to affluent neighborhoods (supermarket redlining).</a:t>
            </a: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High Levels of Unemployment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People who experience high unemployment rates are forced further into poverty and find it more difficult to pay for food and transportation.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Inadequate Access to Transportation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One of the main causes of food deserts (apartheid) is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transportation where it is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impractical for those without cars, those unable to pay for public transportation, and those with mobility impairments to frequently travel to the nearby supermarket or large grocery shop.</a:t>
            </a:r>
          </a:p>
          <a:p>
            <a:pPr marL="616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53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9E81-A086-87A2-011D-9CDBE3B3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766" y="808056"/>
            <a:ext cx="8115374" cy="1077229"/>
          </a:xfrm>
        </p:spPr>
        <p:txBody>
          <a:bodyPr>
            <a:normAutofit/>
          </a:bodyPr>
          <a:lstStyle/>
          <a:p>
            <a:r>
              <a:rPr lang="en-US" sz="2800" dirty="0"/>
              <a:t>Targeted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B66C-693F-1AE2-2367-4C368589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6" y="2052116"/>
            <a:ext cx="8907594" cy="3997828"/>
          </a:xfrm>
        </p:spPr>
        <p:txBody>
          <a:bodyPr/>
          <a:lstStyle/>
          <a:p>
            <a:pPr marL="285750" indent="-28575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Mississippi had the greatest percentage of food deserts in the US as of 2015; </a:t>
            </a:r>
          </a:p>
          <a:p>
            <a:pPr marL="285750" indent="-28575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31% of its census tracts were categorized as low-income and low-access.  </a:t>
            </a:r>
          </a:p>
          <a:p>
            <a:pPr marL="285750" indent="-28575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 Mexico and Arkansas came next, with 27 and 26 percent respectively, after Mississippi (FFAC Staff, 2022).</a:t>
            </a:r>
          </a:p>
          <a:p>
            <a:pPr marL="0" marR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Other U.S. Locations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is food apartheid in many areas of the nation, including:</a:t>
            </a:r>
          </a:p>
          <a:p>
            <a:pPr marL="0" marR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Chicago, Los Angeles, New York City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37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4E4B-4ACE-2724-2E8C-66DCD881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860" y="765099"/>
            <a:ext cx="8066279" cy="713898"/>
          </a:xfrm>
        </p:spPr>
        <p:txBody>
          <a:bodyPr>
            <a:noAutofit/>
          </a:bodyPr>
          <a:lstStyle/>
          <a:p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actors associating to the presence of </a:t>
            </a:r>
            <a:b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food deserts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4783504" y="3962393"/>
            <a:ext cx="2826327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87955" y="4488865"/>
            <a:ext cx="2258290" cy="1108364"/>
          </a:xfrm>
          <a:prstGeom prst="rect">
            <a:avLst/>
          </a:prstGeom>
          <a:solidFill>
            <a:schemeClr val="accent1"/>
          </a:solidFill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en-US" b="1" i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Resolutions</a:t>
            </a:r>
          </a:p>
        </p:txBody>
      </p:sp>
      <p:sp>
        <p:nvSpPr>
          <p:cNvPr id="7" name="Oval 6"/>
          <p:cNvSpPr/>
          <p:nvPr/>
        </p:nvSpPr>
        <p:spPr>
          <a:xfrm>
            <a:off x="1745672" y="2320637"/>
            <a:ext cx="2715491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4272" y="2840181"/>
            <a:ext cx="2258290" cy="1108364"/>
          </a:xfrm>
          <a:prstGeom prst="rect">
            <a:avLst/>
          </a:prstGeom>
          <a:noFill/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Community Gardens </a:t>
            </a:r>
          </a:p>
        </p:txBody>
      </p:sp>
      <p:sp>
        <p:nvSpPr>
          <p:cNvPr id="9" name="Oval 8"/>
          <p:cNvSpPr/>
          <p:nvPr/>
        </p:nvSpPr>
        <p:spPr>
          <a:xfrm>
            <a:off x="7743812" y="2320637"/>
            <a:ext cx="2826327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27831" y="2926773"/>
            <a:ext cx="2282884" cy="1091326"/>
          </a:xfrm>
          <a:prstGeom prst="rect">
            <a:avLst/>
          </a:prstGeom>
          <a:noFill/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Federal Resources for Low-Income Households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8313" y="6264617"/>
            <a:ext cx="372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Farmers’ Markets and Roadside Carts </a:t>
            </a:r>
          </a:p>
        </p:txBody>
      </p:sp>
    </p:spTree>
    <p:extLst>
      <p:ext uri="{BB962C8B-B14F-4D97-AF65-F5344CB8AC3E}">
        <p14:creationId xmlns:p14="http://schemas.microsoft.com/office/powerpoint/2010/main" val="2204255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2388-A453-777A-3935-0A420AE9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2E55657-710C-1FFB-A464-BE3A9705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431" y="1679177"/>
            <a:ext cx="2909454" cy="4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89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EC8DB6-301B-77C8-C3DE-A68AFF4F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0355F-A906-50F3-4213-61C66012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7" y="3202043"/>
            <a:ext cx="8353412" cy="124526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Strengthen SNAP Benefits. (2023, October 13). Retrieved from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https://frac.salsalabs.org/update-13october2023?eType=EmailBlastContent&amp;eId=abd0e534-77e3-409c-957e-ae342b6d3f50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FFAC Staff. (2022, April 05). What Are Food Deserts and Why Do They Exist? Factory Farming Awareness Coalition.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https://ffacoalition.org/articles/food-deserts/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6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78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AF3071-BA25-308F-C872-9DD9A62043FB}"/>
              </a:ext>
            </a:extLst>
          </p:cNvPr>
          <p:cNvSpPr txBox="1"/>
          <p:nvPr/>
        </p:nvSpPr>
        <p:spPr>
          <a:xfrm>
            <a:off x="4509654" y="3044279"/>
            <a:ext cx="317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1571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id="{1233AC2A-A8C1-8F6E-7430-E4F008ED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8463" y="3051464"/>
            <a:ext cx="755071" cy="7550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id="{21BBC531-631A-7DD0-5F1E-BF52BFB7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8363" y="3006438"/>
            <a:ext cx="422563" cy="4225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4332B0E4-4209-3F95-55DD-7972F091B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237" y="3999473"/>
            <a:ext cx="422563" cy="42256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53B0AB97-2A02-C32B-E48D-A9AAE3D4E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3999473"/>
            <a:ext cx="422563" cy="422563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6A45988E-454B-AF67-E465-25692E343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718" y="2247901"/>
            <a:ext cx="422563" cy="422563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622DDF8E-460F-6DD7-BFB3-2B1FF5649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1074" y="3006437"/>
            <a:ext cx="422563" cy="4225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782FB04-D4FB-997B-0B45-B8E125C1E8E2}"/>
              </a:ext>
            </a:extLst>
          </p:cNvPr>
          <p:cNvSpPr/>
          <p:nvPr/>
        </p:nvSpPr>
        <p:spPr>
          <a:xfrm>
            <a:off x="4648200" y="1981200"/>
            <a:ext cx="2895600" cy="28956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17FCE3-50CB-45B7-D457-2F59E3F21E21}"/>
              </a:ext>
            </a:extLst>
          </p:cNvPr>
          <p:cNvSpPr/>
          <p:nvPr/>
        </p:nvSpPr>
        <p:spPr>
          <a:xfrm>
            <a:off x="3997033" y="1330034"/>
            <a:ext cx="4197930" cy="419793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55A3AC-ABF8-5A33-A735-AE27E382AA0C}"/>
              </a:ext>
            </a:extLst>
          </p:cNvPr>
          <p:cNvSpPr/>
          <p:nvPr/>
        </p:nvSpPr>
        <p:spPr>
          <a:xfrm>
            <a:off x="3332017" y="665016"/>
            <a:ext cx="5527966" cy="55279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User with solid fill">
            <a:extLst>
              <a:ext uri="{FF2B5EF4-FFF2-40B4-BE49-F238E27FC236}">
                <a16:creationId xmlns:a16="http://schemas.microsoft.com/office/drawing/2014/main" id="{2E2D078C-1AB8-D05D-7F81-E4026AEA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9109" y="4173684"/>
            <a:ext cx="301337" cy="301337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268A41B0-BE7C-E89D-21B5-F2546FEB1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9564" y="4748839"/>
            <a:ext cx="301337" cy="301337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D4431638-FA60-0AD4-76C1-A158CF368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3209" y="5030421"/>
            <a:ext cx="301337" cy="301337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33F39AFB-938C-E037-F488-EE58B0A57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3208" y="775244"/>
            <a:ext cx="301337" cy="301337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id="{82325981-A925-8043-B30F-CCE644B66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591" y="3297385"/>
            <a:ext cx="301337" cy="301337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0D4E8151-FCD1-FFDB-F422-27ACE5C5B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9828" y="3297384"/>
            <a:ext cx="301337" cy="301337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id="{AB759A0B-FD3E-B9CD-893A-A0706E103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6853" y="4744158"/>
            <a:ext cx="301337" cy="301337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A7CA0A84-7F78-513C-FA51-ADD6E4312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381" y="4173684"/>
            <a:ext cx="301337" cy="301337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D792837D-D6D9-98B7-8882-B7BD5DDE2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9988" y="2421084"/>
            <a:ext cx="301337" cy="30133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4FD811A3-09C3-D05B-7E3F-DC41A414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9109" y="2341417"/>
            <a:ext cx="301337" cy="301337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D82A1BDC-B254-F7C9-32DE-9CC4B2F8B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3446" y="1775631"/>
            <a:ext cx="301337" cy="301337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9868F877-E437-67D5-3F1F-B61BD9A1F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9892" y="1775630"/>
            <a:ext cx="301337" cy="301337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960B3869-9F43-2D65-1258-E8F5556A5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3207" y="5733533"/>
            <a:ext cx="301337" cy="301337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id="{B245A770-037A-2477-B284-9B50549C8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1607" y="3277818"/>
            <a:ext cx="301337" cy="301337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id="{30106B91-7262-797C-5D7A-AB3F0D2F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6926" y="3277818"/>
            <a:ext cx="301337" cy="301337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C14A37ED-068E-31F9-7806-DA054C2A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6364" y="4868338"/>
            <a:ext cx="301337" cy="301337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2DC2CAD0-B36A-EB1B-D9E1-8A188F809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3127" y="4949378"/>
            <a:ext cx="301337" cy="301337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F7694A86-6ABF-A913-419C-F4E996C4E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5184" y="1643144"/>
            <a:ext cx="301337" cy="301337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B76C1A70-CF67-3F1B-9442-599AD439B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377" y="1645392"/>
            <a:ext cx="301337" cy="301337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15BEBD8-9881-D4D6-3823-76F5B517B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4253" y="1061414"/>
            <a:ext cx="301337" cy="301337"/>
          </a:xfrm>
          <a:prstGeom prst="rect">
            <a:avLst/>
          </a:prstGeom>
        </p:spPr>
      </p:pic>
      <p:pic>
        <p:nvPicPr>
          <p:cNvPr id="49" name="Graphic 48" descr="User with solid fill">
            <a:extLst>
              <a:ext uri="{FF2B5EF4-FFF2-40B4-BE49-F238E27FC236}">
                <a16:creationId xmlns:a16="http://schemas.microsoft.com/office/drawing/2014/main" id="{69AF6416-1028-23EE-CC16-680183E77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2300" y="1076581"/>
            <a:ext cx="301337" cy="301337"/>
          </a:xfrm>
          <a:prstGeom prst="rect">
            <a:avLst/>
          </a:prstGeom>
        </p:spPr>
      </p:pic>
      <p:pic>
        <p:nvPicPr>
          <p:cNvPr id="50" name="Graphic 49" descr="User with solid fill">
            <a:extLst>
              <a:ext uri="{FF2B5EF4-FFF2-40B4-BE49-F238E27FC236}">
                <a16:creationId xmlns:a16="http://schemas.microsoft.com/office/drawing/2014/main" id="{365A6F1D-8348-0C1F-0E48-E90364CD6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3064" y="2421084"/>
            <a:ext cx="301337" cy="301337"/>
          </a:xfrm>
          <a:prstGeom prst="rect">
            <a:avLst/>
          </a:prstGeom>
        </p:spPr>
      </p:pic>
      <p:pic>
        <p:nvPicPr>
          <p:cNvPr id="51" name="Graphic 50" descr="User with solid fill">
            <a:extLst>
              <a:ext uri="{FF2B5EF4-FFF2-40B4-BE49-F238E27FC236}">
                <a16:creationId xmlns:a16="http://schemas.microsoft.com/office/drawing/2014/main" id="{15663AF3-5A00-D4A2-6E79-2BB1C1293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3792" y="4120699"/>
            <a:ext cx="301337" cy="301337"/>
          </a:xfrm>
          <a:prstGeom prst="rect">
            <a:avLst/>
          </a:prstGeom>
        </p:spPr>
      </p:pic>
      <p:pic>
        <p:nvPicPr>
          <p:cNvPr id="52" name="Graphic 51" descr="User with solid fill">
            <a:extLst>
              <a:ext uri="{FF2B5EF4-FFF2-40B4-BE49-F238E27FC236}">
                <a16:creationId xmlns:a16="http://schemas.microsoft.com/office/drawing/2014/main" id="{259F4693-FBEE-3771-4065-1C7AC6366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2300" y="5436370"/>
            <a:ext cx="301337" cy="301337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id="{1A8E078E-2E7C-CF50-29E3-7B04E2CA8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0821" y="5436370"/>
            <a:ext cx="301337" cy="301337"/>
          </a:xfrm>
          <a:prstGeom prst="rect">
            <a:avLst/>
          </a:prstGeom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8D56952A-17B4-0925-1838-4C3D8BEB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6476" y="4216301"/>
            <a:ext cx="301337" cy="301337"/>
          </a:xfrm>
          <a:prstGeom prst="rect">
            <a:avLst/>
          </a:prstGeom>
        </p:spPr>
      </p:pic>
      <p:pic>
        <p:nvPicPr>
          <p:cNvPr id="55" name="Graphic 54" descr="User with solid fill">
            <a:extLst>
              <a:ext uri="{FF2B5EF4-FFF2-40B4-BE49-F238E27FC236}">
                <a16:creationId xmlns:a16="http://schemas.microsoft.com/office/drawing/2014/main" id="{ACFDC00A-4527-09C2-13CA-3BE468A1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2789" y="2418589"/>
            <a:ext cx="301337" cy="301337"/>
          </a:xfrm>
          <a:prstGeom prst="rect">
            <a:avLst/>
          </a:prstGeom>
        </p:spPr>
      </p:pic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D36F9FA4-7E80-6C1A-DF3E-F288B5EA4A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8640" y="789099"/>
            <a:ext cx="301337" cy="301337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id="{BD5DD6D2-175D-0C1B-2AA8-88B8AF420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7574" y="2569257"/>
            <a:ext cx="301337" cy="301337"/>
          </a:xfrm>
          <a:prstGeom prst="rect">
            <a:avLst/>
          </a:prstGeom>
        </p:spPr>
      </p:pic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954AC201-16E2-1EED-1E35-E0522F350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299" y="1492475"/>
            <a:ext cx="301337" cy="301337"/>
          </a:xfrm>
          <a:prstGeom prst="rect">
            <a:avLst/>
          </a:prstGeom>
        </p:spPr>
      </p:pic>
      <p:pic>
        <p:nvPicPr>
          <p:cNvPr id="59" name="Graphic 58" descr="User with solid fill">
            <a:extLst>
              <a:ext uri="{FF2B5EF4-FFF2-40B4-BE49-F238E27FC236}">
                <a16:creationId xmlns:a16="http://schemas.microsoft.com/office/drawing/2014/main" id="{795E6C08-48F9-307B-29AF-60C7CFC47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9967" y="3093544"/>
            <a:ext cx="301337" cy="301337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969BC9F9-11B1-5B11-2528-A2D630BFB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7263" y="5969874"/>
            <a:ext cx="301337" cy="301337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7F621C3B-FB7F-91D2-3567-D302AB1C2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0238" y="6124128"/>
            <a:ext cx="301337" cy="301337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C42959A4-0547-9E47-7556-6B1B3FCD7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2636" y="5181089"/>
            <a:ext cx="301337" cy="301337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8884E35B-0A4C-9F18-5FF7-BD4FF9BDE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3853" y="3806535"/>
            <a:ext cx="301337" cy="301337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E6F39C88-9263-4282-3914-5B4A7FB2A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4521" y="2247901"/>
            <a:ext cx="301337" cy="301337"/>
          </a:xfrm>
          <a:prstGeom prst="rect">
            <a:avLst/>
          </a:prstGeom>
        </p:spPr>
      </p:pic>
      <p:pic>
        <p:nvPicPr>
          <p:cNvPr id="70" name="Graphic 69" descr="User with solid fill">
            <a:extLst>
              <a:ext uri="{FF2B5EF4-FFF2-40B4-BE49-F238E27FC236}">
                <a16:creationId xmlns:a16="http://schemas.microsoft.com/office/drawing/2014/main" id="{3A03766B-71EB-2C40-CD6D-BD13A02FE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8552" y="993299"/>
            <a:ext cx="301337" cy="301337"/>
          </a:xfrm>
          <a:prstGeom prst="rect">
            <a:avLst/>
          </a:prstGeom>
        </p:spPr>
      </p:pic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C8CB1D76-3216-8F8E-9D08-D4F4D305E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1644" y="1234865"/>
            <a:ext cx="301337" cy="301337"/>
          </a:xfrm>
          <a:prstGeom prst="rect">
            <a:avLst/>
          </a:prstGeom>
        </p:spPr>
      </p:pic>
      <p:pic>
        <p:nvPicPr>
          <p:cNvPr id="72" name="Graphic 71" descr="User with solid fill">
            <a:extLst>
              <a:ext uri="{FF2B5EF4-FFF2-40B4-BE49-F238E27FC236}">
                <a16:creationId xmlns:a16="http://schemas.microsoft.com/office/drawing/2014/main" id="{9B06D065-421F-B0A9-3C05-1A3C80F95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4752" y="1624033"/>
            <a:ext cx="301337" cy="301337"/>
          </a:xfrm>
          <a:prstGeom prst="rect">
            <a:avLst/>
          </a:prstGeom>
        </p:spPr>
      </p:pic>
      <p:pic>
        <p:nvPicPr>
          <p:cNvPr id="73" name="Graphic 72" descr="User with solid fill">
            <a:extLst>
              <a:ext uri="{FF2B5EF4-FFF2-40B4-BE49-F238E27FC236}">
                <a16:creationId xmlns:a16="http://schemas.microsoft.com/office/drawing/2014/main" id="{E1839D9E-938B-6CD1-ED08-8EDAE984A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4752" y="2741117"/>
            <a:ext cx="301337" cy="301337"/>
          </a:xfrm>
          <a:prstGeom prst="rect">
            <a:avLst/>
          </a:prstGeom>
        </p:spPr>
      </p:pic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63FB374C-1A95-929D-C6F3-F2634E63A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4639" y="2341416"/>
            <a:ext cx="301337" cy="301337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46707C57-5772-0440-51C8-B76A06C4C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7081" y="3909417"/>
            <a:ext cx="301337" cy="301337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80BBBAD-8659-E659-FF4B-4F4DC571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6514" y="5316875"/>
            <a:ext cx="301337" cy="30133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EBEE553-11F3-305C-46CF-6C8010BEF809}"/>
              </a:ext>
            </a:extLst>
          </p:cNvPr>
          <p:cNvCxnSpPr/>
          <p:nvPr/>
        </p:nvCxnSpPr>
        <p:spPr>
          <a:xfrm>
            <a:off x="7812231" y="3943348"/>
            <a:ext cx="147550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08D5701-8721-4A72-7B56-4950A4FC4DEC}"/>
              </a:ext>
            </a:extLst>
          </p:cNvPr>
          <p:cNvSpPr txBox="1"/>
          <p:nvPr/>
        </p:nvSpPr>
        <p:spPr>
          <a:xfrm>
            <a:off x="9310263" y="3640629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½ mile for Urban 10 mile for Rural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3A5B7C-ED05-D53F-270B-81168A499CEB}"/>
              </a:ext>
            </a:extLst>
          </p:cNvPr>
          <p:cNvCxnSpPr/>
          <p:nvPr/>
        </p:nvCxnSpPr>
        <p:spPr>
          <a:xfrm>
            <a:off x="8163792" y="4752815"/>
            <a:ext cx="147550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B2A58B0-99C0-6E05-D2F7-4C081663B69E}"/>
              </a:ext>
            </a:extLst>
          </p:cNvPr>
          <p:cNvSpPr txBox="1"/>
          <p:nvPr/>
        </p:nvSpPr>
        <p:spPr>
          <a:xfrm>
            <a:off x="9670471" y="4542245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1 mile for Urban 10 mile for Rural</a:t>
            </a:r>
          </a:p>
        </p:txBody>
      </p:sp>
      <p:pic>
        <p:nvPicPr>
          <p:cNvPr id="82" name="Graphic 81" descr="User with solid fill">
            <a:extLst>
              <a:ext uri="{FF2B5EF4-FFF2-40B4-BE49-F238E27FC236}">
                <a16:creationId xmlns:a16="http://schemas.microsoft.com/office/drawing/2014/main" id="{EFFBC7C7-E637-8202-40FC-7DB2E8B0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5332" y="1483657"/>
            <a:ext cx="301337" cy="301337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B5CE27-774C-2551-1401-59F6BF25F01F}"/>
              </a:ext>
            </a:extLst>
          </p:cNvPr>
          <p:cNvCxnSpPr>
            <a:cxnSpLocks/>
          </p:cNvCxnSpPr>
          <p:nvPr/>
        </p:nvCxnSpPr>
        <p:spPr>
          <a:xfrm>
            <a:off x="8534401" y="5654431"/>
            <a:ext cx="105057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68E6BA4-E1D5-4B04-09FC-E92D1A8498D9}"/>
              </a:ext>
            </a:extLst>
          </p:cNvPr>
          <p:cNvSpPr txBox="1"/>
          <p:nvPr/>
        </p:nvSpPr>
        <p:spPr>
          <a:xfrm>
            <a:off x="9616151" y="5443861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1 mile for Urban 20 mile for Rural</a:t>
            </a:r>
          </a:p>
        </p:txBody>
      </p:sp>
    </p:spTree>
    <p:extLst>
      <p:ext uri="{BB962C8B-B14F-4D97-AF65-F5344CB8AC3E}">
        <p14:creationId xmlns:p14="http://schemas.microsoft.com/office/powerpoint/2010/main" val="286504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F939-04C5-3E7A-2244-552A4CB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Considered</a:t>
            </a:r>
          </a:p>
        </p:txBody>
      </p:sp>
      <p:pic>
        <p:nvPicPr>
          <p:cNvPr id="5" name="Graphic 4" descr="Coins with solid fill">
            <a:extLst>
              <a:ext uri="{FF2B5EF4-FFF2-40B4-BE49-F238E27FC236}">
                <a16:creationId xmlns:a16="http://schemas.microsoft.com/office/drawing/2014/main" id="{66FE3ED3-6AC9-4961-A6AB-F1A55BE3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8899" y="2470083"/>
            <a:ext cx="900000" cy="900000"/>
          </a:xfrm>
          <a:prstGeom prst="rect">
            <a:avLst/>
          </a:prstGeom>
        </p:spPr>
      </p:pic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8D0FF19B-FB37-EDC8-1853-B800FAC41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7120" y="2470084"/>
            <a:ext cx="899999" cy="899999"/>
          </a:xfrm>
          <a:prstGeom prst="rect">
            <a:avLst/>
          </a:prstGeom>
        </p:spPr>
      </p:pic>
      <p:pic>
        <p:nvPicPr>
          <p:cNvPr id="9" name="Graphic 8" descr="Group of people with solid fill">
            <a:extLst>
              <a:ext uri="{FF2B5EF4-FFF2-40B4-BE49-F238E27FC236}">
                <a16:creationId xmlns:a16="http://schemas.microsoft.com/office/drawing/2014/main" id="{5C447E87-5FC4-B1CF-3969-2DCD4BE7F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2064" y="4207515"/>
            <a:ext cx="899998" cy="899998"/>
          </a:xfrm>
          <a:prstGeom prst="rect">
            <a:avLst/>
          </a:prstGeom>
        </p:spPr>
      </p:pic>
      <p:pic>
        <p:nvPicPr>
          <p:cNvPr id="11" name="Graphic 10" descr="City with solid fill">
            <a:extLst>
              <a:ext uri="{FF2B5EF4-FFF2-40B4-BE49-F238E27FC236}">
                <a16:creationId xmlns:a16="http://schemas.microsoft.com/office/drawing/2014/main" id="{3C2828CC-3062-BA5A-FF34-C2E37C449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3800" y="4207515"/>
            <a:ext cx="899998" cy="899998"/>
          </a:xfrm>
          <a:prstGeom prst="rect">
            <a:avLst/>
          </a:prstGeom>
        </p:spPr>
      </p:pic>
      <p:pic>
        <p:nvPicPr>
          <p:cNvPr id="13" name="Graphic 12" descr="Car with solid fill">
            <a:extLst>
              <a:ext uri="{FF2B5EF4-FFF2-40B4-BE49-F238E27FC236}">
                <a16:creationId xmlns:a16="http://schemas.microsoft.com/office/drawing/2014/main" id="{A681D259-1D7A-621A-B1E8-0C600B76A7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5490" y="2470085"/>
            <a:ext cx="899999" cy="8999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460ED19-6CC8-CA9B-48C7-85723B1CAC2B}"/>
              </a:ext>
            </a:extLst>
          </p:cNvPr>
          <p:cNvGrpSpPr/>
          <p:nvPr/>
        </p:nvGrpSpPr>
        <p:grpSpPr>
          <a:xfrm>
            <a:off x="7085536" y="4342310"/>
            <a:ext cx="1321584" cy="630406"/>
            <a:chOff x="8880228" y="4335406"/>
            <a:chExt cx="1374129" cy="761467"/>
          </a:xfrm>
        </p:grpSpPr>
        <p:pic>
          <p:nvPicPr>
            <p:cNvPr id="15" name="Graphic 14" descr="Child with balloon with solid fill">
              <a:extLst>
                <a:ext uri="{FF2B5EF4-FFF2-40B4-BE49-F238E27FC236}">
                  <a16:creationId xmlns:a16="http://schemas.microsoft.com/office/drawing/2014/main" id="{F340E754-BAC9-7F39-F7B6-894CCE97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0228" y="4488339"/>
              <a:ext cx="608534" cy="608534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95280C86-BC46-4C80-6744-94486A26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61096" y="4335406"/>
              <a:ext cx="608534" cy="608534"/>
            </a:xfrm>
            <a:prstGeom prst="rect">
              <a:avLst/>
            </a:prstGeom>
          </p:spPr>
        </p:pic>
        <p:pic>
          <p:nvPicPr>
            <p:cNvPr id="19" name="Graphic 18" descr="Man with cane with solid fill">
              <a:extLst>
                <a:ext uri="{FF2B5EF4-FFF2-40B4-BE49-F238E27FC236}">
                  <a16:creationId xmlns:a16="http://schemas.microsoft.com/office/drawing/2014/main" id="{1C46945B-078F-25DA-F2CA-9F2D6106E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45823" y="4488339"/>
              <a:ext cx="608534" cy="608534"/>
            </a:xfrm>
            <a:prstGeom prst="rect">
              <a:avLst/>
            </a:prstGeom>
          </p:spPr>
        </p:pic>
      </p:grpSp>
      <p:pic>
        <p:nvPicPr>
          <p:cNvPr id="21" name="Graphic 20" descr="Apple with solid fill">
            <a:extLst>
              <a:ext uri="{FF2B5EF4-FFF2-40B4-BE49-F238E27FC236}">
                <a16:creationId xmlns:a16="http://schemas.microsoft.com/office/drawing/2014/main" id="{24F8FD3E-ECE6-1DC3-3F90-CBAB4CC9B4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11686" y="2470086"/>
            <a:ext cx="900000" cy="9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8BE120-E1D0-ECC4-A7CE-2996ED74C15C}"/>
              </a:ext>
            </a:extLst>
          </p:cNvPr>
          <p:cNvSpPr txBox="1"/>
          <p:nvPr/>
        </p:nvSpPr>
        <p:spPr>
          <a:xfrm>
            <a:off x="2938789" y="33700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F6CD87-1DB9-4703-15A6-B51143410BCF}"/>
              </a:ext>
            </a:extLst>
          </p:cNvPr>
          <p:cNvSpPr txBox="1"/>
          <p:nvPr/>
        </p:nvSpPr>
        <p:spPr>
          <a:xfrm>
            <a:off x="4702842" y="3370086"/>
            <a:ext cx="91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POVERTY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57E0FE-D378-16D6-640C-A32F942C81F5}"/>
              </a:ext>
            </a:extLst>
          </p:cNvPr>
          <p:cNvSpPr txBox="1"/>
          <p:nvPr/>
        </p:nvSpPr>
        <p:spPr>
          <a:xfrm>
            <a:off x="6625381" y="333544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6E9BB-8168-137F-07D8-9BDAAEBECA74}"/>
              </a:ext>
            </a:extLst>
          </p:cNvPr>
          <p:cNvSpPr txBox="1"/>
          <p:nvPr/>
        </p:nvSpPr>
        <p:spPr>
          <a:xfrm>
            <a:off x="8358424" y="337008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ETHNICITY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6E754B-1F80-D071-0C59-6BAA33AEDFBC}"/>
              </a:ext>
            </a:extLst>
          </p:cNvPr>
          <p:cNvSpPr txBox="1"/>
          <p:nvPr/>
        </p:nvSpPr>
        <p:spPr>
          <a:xfrm>
            <a:off x="3621138" y="5107513"/>
            <a:ext cx="1165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POPULATION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7B66FF-1FEA-91DC-D648-4067FA6B3807}"/>
              </a:ext>
            </a:extLst>
          </p:cNvPr>
          <p:cNvSpPr txBox="1"/>
          <p:nvPr/>
        </p:nvSpPr>
        <p:spPr>
          <a:xfrm>
            <a:off x="5043254" y="5107512"/>
            <a:ext cx="1641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GROUP QUARTERS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8544F9-2F4C-93AE-F2C9-8C1A19836759}"/>
              </a:ext>
            </a:extLst>
          </p:cNvPr>
          <p:cNvSpPr txBox="1"/>
          <p:nvPr/>
        </p:nvSpPr>
        <p:spPr>
          <a:xfrm>
            <a:off x="7489434" y="509932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88831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DAD5-28DE-0689-B37B-EC8713E3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813302"/>
          </a:xfrm>
        </p:spPr>
        <p:txBody>
          <a:bodyPr/>
          <a:lstStyle/>
          <a:p>
            <a:r>
              <a:rPr lang="en-US" dirty="0"/>
              <a:t>A total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51 States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3,140 Counties </a:t>
            </a:r>
            <a:r>
              <a:rPr lang="en-US" dirty="0"/>
              <a:t>are represented in the Dataset</a:t>
            </a:r>
          </a:p>
          <a:p>
            <a:r>
              <a:rPr lang="en-US" dirty="0"/>
              <a:t>Overall,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72,857 Rows </a:t>
            </a:r>
            <a:r>
              <a:rPr lang="en-IN" dirty="0"/>
              <a:t>of data has been included in the analysis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856941-85F0-D91F-4D8A-508F34EC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</p:spTree>
    <p:extLst>
      <p:ext uri="{BB962C8B-B14F-4D97-AF65-F5344CB8AC3E}">
        <p14:creationId xmlns:p14="http://schemas.microsoft.com/office/powerpoint/2010/main" val="310928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E2C2988-DD65-0795-3201-AC3F9325D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111" y="2163495"/>
            <a:ext cx="4536001" cy="324000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ADF0360-8572-F2C5-7617-B4DD9BB88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59999" y="2163495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309995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5878BC-76EB-4089-7E91-E0A88F384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9999" y="2161207"/>
            <a:ext cx="4536001" cy="3240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435D89-7AB4-3313-5F98-9934523CC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110" y="2161207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290500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E2C2988-DD65-0795-3201-AC3F9325D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419109" y="2163495"/>
            <a:ext cx="4536001" cy="324000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ADF0360-8572-F2C5-7617-B4DD9BB88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559999" y="2163495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1210711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{52AA725E-9076-3945-817A-27F5BFBE722B}tf16401378</Template>
  <TotalTime>676</TotalTime>
  <Words>1578</Words>
  <Application>Microsoft Macintosh PowerPoint</Application>
  <PresentationFormat>Widescreen</PresentationFormat>
  <Paragraphs>172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MS Shell Dlg 2</vt:lpstr>
      <vt:lpstr>Söhne</vt:lpstr>
      <vt:lpstr>Times New Roman</vt:lpstr>
      <vt:lpstr>Wingdings</vt:lpstr>
      <vt:lpstr>Wingdings 3</vt:lpstr>
      <vt:lpstr>Madison</vt:lpstr>
      <vt:lpstr>An Exploratory Data Analysis on Food Desert in the USA</vt:lpstr>
      <vt:lpstr>Food Desert</vt:lpstr>
      <vt:lpstr>Food Desert</vt:lpstr>
      <vt:lpstr>PowerPoint Presentation</vt:lpstr>
      <vt:lpstr>Variables Considered</vt:lpstr>
      <vt:lpstr>Geographic Distribution of Food Deserts</vt:lpstr>
      <vt:lpstr>Geographic Distribution of Food Deserts</vt:lpstr>
      <vt:lpstr>Geographic Distribution of Food Deserts</vt:lpstr>
      <vt:lpstr>Geographic Distribution of Food Deserts</vt:lpstr>
      <vt:lpstr>Urban vs Rural Classification impacts</vt:lpstr>
      <vt:lpstr>Correlation between poverty rate and  Food desert</vt:lpstr>
      <vt:lpstr>Correlation between poverty rate and Food deserts</vt:lpstr>
      <vt:lpstr>Correlation between poverty rate of counties and Food deserts </vt:lpstr>
      <vt:lpstr>The impact of vehicle availability on  food desert designation  </vt:lpstr>
      <vt:lpstr>Vehicle access in rural and urban tracts</vt:lpstr>
      <vt:lpstr>Food desert and Median Family Income</vt:lpstr>
      <vt:lpstr>Relationship between Income variables</vt:lpstr>
      <vt:lpstr>Median Family Income Distribution</vt:lpstr>
      <vt:lpstr>Characteristics of Areas with Group Quarters  </vt:lpstr>
      <vt:lpstr>Percentage of Group Quarters tracts by States</vt:lpstr>
      <vt:lpstr>Correlation between Group quarters and the prevalence of Food deserts   </vt:lpstr>
      <vt:lpstr>Characteristics of Areas with Group Quarters  </vt:lpstr>
      <vt:lpstr>T-Test on "Poverty Rate" wrt Group quarters   </vt:lpstr>
      <vt:lpstr>Demographic groups in Food Deserted Tracts</vt:lpstr>
      <vt:lpstr>Age Distribution</vt:lpstr>
      <vt:lpstr> Population change in Food deserts from  2010 to 2015 </vt:lpstr>
      <vt:lpstr> Population change in Food deserts from  2010 to 2015</vt:lpstr>
      <vt:lpstr> Population change in Food deserts from  2010 to 2015</vt:lpstr>
      <vt:lpstr>Quantifying the extent of low access areas</vt:lpstr>
      <vt:lpstr>Low Access Area Distribution</vt:lpstr>
      <vt:lpstr>Patterns in the prevalence of food deserts </vt:lpstr>
      <vt:lpstr>Identifying actionable insights</vt:lpstr>
      <vt:lpstr>Factors associating to the presence of  food deserts</vt:lpstr>
      <vt:lpstr>Targeted Areas</vt:lpstr>
      <vt:lpstr>Factors associating to the presence of  food deserts</vt:lpstr>
      <vt:lpstr>Analysis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Data Analysis on Food Desert in the USA</dc:title>
  <dc:creator>Mohan Dass, Mowzli Sre</dc:creator>
  <cp:lastModifiedBy>abishekchiffon@outlook.com</cp:lastModifiedBy>
  <cp:revision>35</cp:revision>
  <dcterms:created xsi:type="dcterms:W3CDTF">2023-10-18T23:49:42Z</dcterms:created>
  <dcterms:modified xsi:type="dcterms:W3CDTF">2023-10-25T21:10:58Z</dcterms:modified>
</cp:coreProperties>
</file>